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60" r:id="rId6"/>
    <p:sldId id="272" r:id="rId7"/>
    <p:sldId id="261" r:id="rId8"/>
    <p:sldId id="262" r:id="rId9"/>
    <p:sldId id="273" r:id="rId10"/>
    <p:sldId id="263" r:id="rId11"/>
    <p:sldId id="264" r:id="rId12"/>
    <p:sldId id="279" r:id="rId13"/>
    <p:sldId id="265" r:id="rId14"/>
    <p:sldId id="266" r:id="rId15"/>
    <p:sldId id="267" r:id="rId16"/>
    <p:sldId id="268" r:id="rId17"/>
    <p:sldId id="269" r:id="rId18"/>
    <p:sldId id="270"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3/7/2013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3/7/2013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Stress and health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you react to life stressors the way you do</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Your reaction to a potentially stressful event is different from anyone else's. How you react to stressors in your life includes such factors as:</a:t>
            </a:r>
          </a:p>
          <a:p>
            <a:r>
              <a:rPr lang="en-US" b="1" dirty="0" smtClean="0"/>
              <a:t>Genetics.</a:t>
            </a:r>
            <a:r>
              <a:rPr lang="en-US" dirty="0" smtClean="0"/>
              <a:t> The genes that control the stress response keep most people on a fairly even keel, only occasionally priming the body for fight or flight. Overactive or underactive stress responses may stem from slight differences in these genes.</a:t>
            </a:r>
          </a:p>
          <a:p>
            <a:r>
              <a:rPr lang="en-US" b="1" dirty="0" smtClean="0"/>
              <a:t>Life experiences.</a:t>
            </a:r>
            <a:r>
              <a:rPr lang="en-US" dirty="0" smtClean="0"/>
              <a:t> Strong stress reactions sometimes can be traced to early environmental factors. People who were exposed to extremely stressful events as children, such as neglect or abuse, tend to be particularly vulnerable to stress as adults.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Learning to react to life stressors in a healthy way</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Stressful events are a fact of life. And you may not be able to change your current situation. But you can take steps to manage the impact these events have on you. </a:t>
            </a:r>
          </a:p>
          <a:p>
            <a:pPr>
              <a:buNone/>
            </a:pPr>
            <a:r>
              <a:rPr lang="en-US" dirty="0" smtClean="0"/>
              <a:t>Stress management strategies include:</a:t>
            </a:r>
          </a:p>
          <a:p>
            <a:r>
              <a:rPr lang="en-US" dirty="0" smtClean="0"/>
              <a:t>Eating a healthy diet and getting regular exercise and plenty of sleep</a:t>
            </a:r>
          </a:p>
          <a:p>
            <a:r>
              <a:rPr lang="en-US" dirty="0" smtClean="0"/>
              <a:t>Giving up the bad habits as to much caffeine, smoking, alcohol</a:t>
            </a:r>
          </a:p>
          <a:p>
            <a:r>
              <a:rPr lang="en-US" dirty="0" smtClean="0"/>
              <a:t>Practicing relaxation techniques</a:t>
            </a:r>
          </a:p>
          <a:p>
            <a:r>
              <a:rPr lang="en-US" dirty="0" smtClean="0"/>
              <a:t>Fostering healthy friendships</a:t>
            </a:r>
          </a:p>
          <a:p>
            <a:r>
              <a:rPr lang="en-US" dirty="0" smtClean="0"/>
              <a:t>Having a sense of humor</a:t>
            </a:r>
          </a:p>
          <a:p>
            <a:r>
              <a:rPr lang="en-US" dirty="0" smtClean="0"/>
              <a:t>Seeking professional counseling when needed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2.jpg"/>
          <p:cNvPicPr>
            <a:picLocks noGrp="1" noChangeAspect="1"/>
          </p:cNvPicPr>
          <p:nvPr>
            <p:ph sz="quarter" idx="4294967295"/>
          </p:nvPr>
        </p:nvPicPr>
        <p:blipFill>
          <a:blip r:embed="rId2" cstate="print"/>
          <a:stretch>
            <a:fillRect/>
          </a:stretch>
        </p:blipFill>
        <p:spPr>
          <a:xfrm>
            <a:off x="1752600" y="1524000"/>
            <a:ext cx="6384925" cy="39624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Depression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depression?</a:t>
            </a:r>
            <a:endParaRPr lang="en-US" dirty="0"/>
          </a:p>
        </p:txBody>
      </p:sp>
      <p:sp>
        <p:nvSpPr>
          <p:cNvPr id="3" name="Content Placeholder 2"/>
          <p:cNvSpPr>
            <a:spLocks noGrp="1"/>
          </p:cNvSpPr>
          <p:nvPr>
            <p:ph sz="quarter" idx="1"/>
          </p:nvPr>
        </p:nvSpPr>
        <p:spPr/>
        <p:txBody>
          <a:bodyPr>
            <a:normAutofit/>
          </a:bodyPr>
          <a:lstStyle/>
          <a:p>
            <a:r>
              <a:rPr lang="en-US" dirty="0" smtClean="0"/>
              <a:t>When doctors talk about depression, they mean the medical illness called major depression. </a:t>
            </a:r>
          </a:p>
          <a:p>
            <a:r>
              <a:rPr lang="en-US" dirty="0" smtClean="0"/>
              <a:t>Someone who has major depression has symptoms  of depression nearly every day, all day, for 2 weeks or longer. </a:t>
            </a:r>
          </a:p>
          <a:p>
            <a:r>
              <a:rPr lang="en-US" dirty="0" smtClean="0"/>
              <a:t>There is also a minor form of depression that causes less severe symptoms. Both kinds of depression have the same causes and treatment.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depression</a:t>
            </a:r>
            <a:endParaRPr lang="en-US" dirty="0"/>
          </a:p>
        </p:txBody>
      </p:sp>
      <p:sp>
        <p:nvSpPr>
          <p:cNvPr id="3" name="Content Placeholder 2"/>
          <p:cNvSpPr>
            <a:spLocks noGrp="1"/>
          </p:cNvSpPr>
          <p:nvPr>
            <p:ph sz="quarter" idx="1"/>
          </p:nvPr>
        </p:nvSpPr>
        <p:spPr/>
        <p:txBody>
          <a:bodyPr>
            <a:normAutofit/>
          </a:bodyPr>
          <a:lstStyle/>
          <a:p>
            <a:r>
              <a:rPr lang="en-US" dirty="0" smtClean="0"/>
              <a:t>Depression can affect people of all ages and is different for every person. </a:t>
            </a:r>
          </a:p>
          <a:p>
            <a:r>
              <a:rPr lang="en-US" dirty="0" smtClean="0"/>
              <a:t> Women are twice as likely as men to experience depression. The reason for this is unknown, but changes in a woman's hormone levels may be related to depression.</a:t>
            </a:r>
          </a:p>
          <a:p>
            <a:pPr>
              <a:buNone/>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depression</a:t>
            </a:r>
            <a:endParaRPr lang="en-US" dirty="0"/>
          </a:p>
        </p:txBody>
      </p:sp>
      <p:sp>
        <p:nvSpPr>
          <p:cNvPr id="3" name="Content Placeholder 2"/>
          <p:cNvSpPr>
            <a:spLocks noGrp="1"/>
          </p:cNvSpPr>
          <p:nvPr>
            <p:ph sz="quarter" idx="1"/>
          </p:nvPr>
        </p:nvSpPr>
        <p:spPr/>
        <p:txBody>
          <a:bodyPr/>
          <a:lstStyle/>
          <a:p>
            <a:pPr>
              <a:buNone/>
            </a:pPr>
            <a:r>
              <a:rPr lang="en-US" b="1" dirty="0" smtClean="0"/>
              <a:t>Emotional symptoms</a:t>
            </a:r>
          </a:p>
          <a:p>
            <a:r>
              <a:rPr lang="en-US" dirty="0" smtClean="0"/>
              <a:t>Crying easily or for no reason</a:t>
            </a:r>
          </a:p>
          <a:p>
            <a:r>
              <a:rPr lang="en-US" dirty="0" smtClean="0"/>
              <a:t>Feeling guilty or worthless</a:t>
            </a:r>
          </a:p>
          <a:p>
            <a:r>
              <a:rPr lang="en-US" dirty="0" smtClean="0"/>
              <a:t>Feeling restless, irritated, and easily annoyed</a:t>
            </a:r>
          </a:p>
          <a:p>
            <a:r>
              <a:rPr lang="en-US" dirty="0" smtClean="0"/>
              <a:t>Feeling sad, numb, or hopeless</a:t>
            </a:r>
          </a:p>
          <a:p>
            <a:r>
              <a:rPr lang="en-US" dirty="0" smtClean="0"/>
              <a:t>Losing interest or pleasure in things you used to enjoy (including sex)</a:t>
            </a:r>
          </a:p>
          <a:p>
            <a:r>
              <a:rPr lang="en-US" dirty="0" smtClean="0"/>
              <a:t>Thinking about death or suicide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depression</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Physical symptoms</a:t>
            </a:r>
          </a:p>
          <a:p>
            <a:r>
              <a:rPr lang="en-US" dirty="0" smtClean="0"/>
              <a:t>Changes in appetite (eating more than usual, or eating less than usual)</a:t>
            </a:r>
          </a:p>
          <a:p>
            <a:r>
              <a:rPr lang="en-US" dirty="0" smtClean="0"/>
              <a:t>Feeling very tired all the time</a:t>
            </a:r>
          </a:p>
          <a:p>
            <a:r>
              <a:rPr lang="en-US" dirty="0" smtClean="0"/>
              <a:t>Having other aches and pains that don't get better with treatment</a:t>
            </a:r>
          </a:p>
          <a:p>
            <a:r>
              <a:rPr lang="en-US" dirty="0" smtClean="0"/>
              <a:t>Having trouble paying attention, recalling things, concentrating, and making decisions</a:t>
            </a:r>
          </a:p>
          <a:p>
            <a:r>
              <a:rPr lang="en-US" dirty="0" smtClean="0"/>
              <a:t>Headaches, backaches, or digestive problems</a:t>
            </a:r>
          </a:p>
          <a:p>
            <a:r>
              <a:rPr lang="en-US" dirty="0" smtClean="0"/>
              <a:t>Sleeping too much, or having problems sleeping</a:t>
            </a:r>
          </a:p>
          <a:p>
            <a:r>
              <a:rPr lang="en-US" dirty="0" smtClean="0"/>
              <a:t>Unintended weight loss or gain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depression?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Depression may be caused by an imbalance of chemicals in the brain. Sometimes there aren't enough chemical messengers (called neurotransmitters) in the brain. Examples of neurotransmitters are:</a:t>
            </a:r>
          </a:p>
          <a:p>
            <a:pPr>
              <a:buFontTx/>
              <a:buChar char="-"/>
            </a:pPr>
            <a:r>
              <a:rPr lang="en-US" dirty="0" smtClean="0"/>
              <a:t>serotonin, </a:t>
            </a:r>
          </a:p>
          <a:p>
            <a:pPr>
              <a:buFontTx/>
              <a:buChar char="-"/>
            </a:pPr>
            <a:r>
              <a:rPr lang="en-US" dirty="0" err="1" smtClean="0"/>
              <a:t>norepinephrine</a:t>
            </a:r>
            <a:endParaRPr lang="en-US" dirty="0" smtClean="0"/>
          </a:p>
          <a:p>
            <a:pPr>
              <a:buFontTx/>
              <a:buChar char="-"/>
            </a:pPr>
            <a:r>
              <a:rPr lang="en-US" dirty="0" smtClean="0"/>
              <a:t>dopamine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depression</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A chemical imbalance in the brain may be caused by one or more of the following:</a:t>
            </a:r>
          </a:p>
          <a:p>
            <a:r>
              <a:rPr lang="en-US" b="1" dirty="0" smtClean="0"/>
              <a:t>Genes.</a:t>
            </a:r>
            <a:r>
              <a:rPr lang="en-US" dirty="0" smtClean="0"/>
              <a:t> Sometimes depression is hereditary, meaning it runs in your family. </a:t>
            </a:r>
          </a:p>
          <a:p>
            <a:r>
              <a:rPr lang="en-US" b="1" dirty="0" smtClean="0"/>
              <a:t>A medical condition.</a:t>
            </a:r>
            <a:r>
              <a:rPr lang="en-US" dirty="0" smtClean="0"/>
              <a:t> Problems with thyroid, nutrient deficiencies, or chronic diseases such as heart disease, diabetes, or cancer may cause depression.</a:t>
            </a:r>
          </a:p>
          <a:p>
            <a:r>
              <a:rPr lang="en-US" b="1" dirty="0" smtClean="0"/>
              <a:t>Events in life. </a:t>
            </a:r>
            <a:r>
              <a:rPr lang="en-US" dirty="0" smtClean="0"/>
              <a:t>Depression can be triggered by stressful events in such as the death of someone you love, a divorce, chronic illness, or loss of a job.</a:t>
            </a:r>
          </a:p>
          <a:p>
            <a:r>
              <a:rPr lang="en-US" b="1" dirty="0" smtClean="0"/>
              <a:t>Medicines, drugs, or alcohol.</a:t>
            </a:r>
            <a:r>
              <a:rPr lang="en-US" dirty="0" smtClean="0"/>
              <a:t> Taking certain medicines, abusing drugs or alcohol, or having other illnesses can also lead to depression.</a:t>
            </a:r>
          </a:p>
          <a:p>
            <a:pPr>
              <a:buNone/>
            </a:pPr>
            <a:r>
              <a:rPr lang="en-US" dirty="0" smtClean="0"/>
              <a:t>Depression is not caused by personal weakness, laziness, or lack of willpower.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stress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Stress can be defined as </a:t>
            </a:r>
            <a:r>
              <a:rPr lang="en-US" b="1" dirty="0" smtClean="0"/>
              <a:t>the brain's response to any change </a:t>
            </a:r>
            <a:r>
              <a:rPr lang="en-US" dirty="0" smtClean="0"/>
              <a:t>that can be </a:t>
            </a:r>
            <a:r>
              <a:rPr lang="en-US" u="sng" dirty="0" smtClean="0"/>
              <a:t>positive or negative, real or perceived, short-term, or long-term, minor or major</a:t>
            </a:r>
            <a:r>
              <a:rPr lang="en-US" dirty="0" smtClean="0"/>
              <a:t>:</a:t>
            </a:r>
          </a:p>
          <a:p>
            <a:r>
              <a:rPr lang="en-US" dirty="0" smtClean="0"/>
              <a:t>traveling for a yearly vacation</a:t>
            </a:r>
          </a:p>
          <a:p>
            <a:r>
              <a:rPr lang="en-US" dirty="0" smtClean="0"/>
              <a:t>moving to another home </a:t>
            </a:r>
          </a:p>
          <a:p>
            <a:r>
              <a:rPr lang="en-US" dirty="0" smtClean="0"/>
              <a:t>winning a race, </a:t>
            </a:r>
          </a:p>
          <a:p>
            <a:r>
              <a:rPr lang="en-US" dirty="0" smtClean="0"/>
              <a:t>watching a scary movie, </a:t>
            </a:r>
          </a:p>
          <a:p>
            <a:r>
              <a:rPr lang="en-US" dirty="0" smtClean="0"/>
              <a:t>riding a rollercoaster </a:t>
            </a:r>
          </a:p>
          <a:p>
            <a:r>
              <a:rPr lang="en-US" dirty="0" smtClean="0"/>
              <a:t>marriage or divorce</a:t>
            </a:r>
          </a:p>
          <a:p>
            <a:r>
              <a:rPr lang="en-US" dirty="0" smtClean="0"/>
              <a:t>serious illness</a:t>
            </a:r>
          </a:p>
          <a:p>
            <a:r>
              <a:rPr lang="en-US" dirty="0" smtClean="0"/>
              <a:t>car accident</a:t>
            </a:r>
          </a:p>
          <a:p>
            <a:r>
              <a:rPr lang="en-US" dirty="0" smtClean="0"/>
              <a:t>exposure to violence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Can giving birth cause depression?</a:t>
            </a:r>
            <a:endParaRPr lang="en-US" dirty="0"/>
          </a:p>
        </p:txBody>
      </p:sp>
      <p:sp>
        <p:nvSpPr>
          <p:cNvPr id="3" name="Content Placeholder 2"/>
          <p:cNvSpPr>
            <a:spLocks noGrp="1"/>
          </p:cNvSpPr>
          <p:nvPr>
            <p:ph sz="quarter" idx="1"/>
          </p:nvPr>
        </p:nvSpPr>
        <p:spPr/>
        <p:txBody>
          <a:bodyPr/>
          <a:lstStyle/>
          <a:p>
            <a:pPr>
              <a:buNone/>
            </a:pPr>
            <a:r>
              <a:rPr lang="en-US" dirty="0" smtClean="0"/>
              <a:t>In the days following the birth of a baby, it is common for some mothers to have mood swings. They may feel a little depressed, have a hard time concentrating, lose their appetite, or find that they can't sleep well even when the baby is asleep. </a:t>
            </a:r>
          </a:p>
          <a:p>
            <a:pPr>
              <a:buNone/>
            </a:pPr>
            <a:r>
              <a:rPr lang="en-US" dirty="0" smtClean="0"/>
              <a:t>This is called the </a:t>
            </a:r>
            <a:r>
              <a:rPr lang="en-US" i="1" dirty="0" smtClean="0"/>
              <a:t>baby blues</a:t>
            </a:r>
            <a:r>
              <a:rPr lang="en-US" dirty="0" smtClean="0"/>
              <a:t> and goes away within 10 days after delivery. However, some women have worse symptoms or symptoms that last longer. This is called postpartum depression.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Treating depression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Depression can be treated with medicines, with counseling or with both. </a:t>
            </a:r>
          </a:p>
          <a:p>
            <a:r>
              <a:rPr lang="en-US" dirty="0" smtClean="0"/>
              <a:t>A nutritious diet, exercising on a regular basis, and avoiding alcohol, drugs, and too much caffeine can also help.</a:t>
            </a:r>
          </a:p>
          <a:p>
            <a:r>
              <a:rPr lang="en-US" dirty="0" smtClean="0"/>
              <a:t>The main risk in not getting treatment is suicide. </a:t>
            </a:r>
          </a:p>
          <a:p>
            <a:r>
              <a:rPr lang="en-US" dirty="0" smtClean="0"/>
              <a:t>Treatment can help depression lift in 8 to 12 weeks or less.</a:t>
            </a:r>
          </a:p>
          <a:p>
            <a:r>
              <a:rPr lang="en-US" dirty="0" smtClean="0"/>
              <a:t>Medicines that treat depression are called antidepressants. They help increase the number of chemical messengers (serotonin, </a:t>
            </a:r>
            <a:r>
              <a:rPr lang="en-US" dirty="0" err="1" smtClean="0"/>
              <a:t>norepinephrine</a:t>
            </a:r>
            <a:r>
              <a:rPr lang="en-US" dirty="0" smtClean="0"/>
              <a:t>, dopamine) in the brain.</a:t>
            </a:r>
          </a:p>
          <a:p>
            <a:r>
              <a:rPr lang="en-US" dirty="0" smtClean="0"/>
              <a:t>Antidepressants work differently for different people. They also have different side effects. </a:t>
            </a:r>
          </a:p>
          <a:p>
            <a:r>
              <a:rPr lang="en-US" dirty="0" smtClean="0"/>
              <a:t>For mild to moderate depression, counseling may be a good treatment option. For major depression and for some people with minor depression, counseling may not be enough. A combination of medicine and psychotherapy is usually the most effective way of treating more severe depression.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stress affect the body</a:t>
            </a:r>
            <a:endParaRPr lang="en-US" dirty="0"/>
          </a:p>
        </p:txBody>
      </p:sp>
      <p:sp>
        <p:nvSpPr>
          <p:cNvPr id="3" name="Content Placeholder 2"/>
          <p:cNvSpPr>
            <a:spLocks noGrp="1"/>
          </p:cNvSpPr>
          <p:nvPr>
            <p:ph sz="quarter" idx="1"/>
          </p:nvPr>
        </p:nvSpPr>
        <p:spPr/>
        <p:txBody>
          <a:bodyPr/>
          <a:lstStyle/>
          <a:p>
            <a:pPr>
              <a:buNone/>
            </a:pPr>
            <a:r>
              <a:rPr lang="en-US" b="1" dirty="0" smtClean="0">
                <a:solidFill>
                  <a:srgbClr val="FF0000"/>
                </a:solidFill>
              </a:rPr>
              <a:t>Not all stress is bad</a:t>
            </a:r>
            <a:r>
              <a:rPr lang="en-US" dirty="0" smtClean="0"/>
              <a:t>, it can be </a:t>
            </a:r>
            <a:r>
              <a:rPr lang="en-US" b="1" dirty="0" smtClean="0"/>
              <a:t>life-saving</a:t>
            </a:r>
            <a:r>
              <a:rPr lang="en-US" dirty="0" smtClean="0"/>
              <a:t> in some situations:</a:t>
            </a:r>
          </a:p>
          <a:p>
            <a:r>
              <a:rPr lang="en-US" dirty="0" smtClean="0"/>
              <a:t>The nerve chemicals and hormones released during such stressful times, prepares the body to face a threat or flee to safety: </a:t>
            </a:r>
            <a:r>
              <a:rPr lang="en-US" b="1" dirty="0" smtClean="0">
                <a:solidFill>
                  <a:srgbClr val="FF0000"/>
                </a:solidFill>
              </a:rPr>
              <a:t>FIGHT OR FLIGHT</a:t>
            </a:r>
            <a:r>
              <a:rPr lang="en-US" dirty="0" smtClean="0"/>
              <a:t>. </a:t>
            </a:r>
          </a:p>
          <a:p>
            <a:r>
              <a:rPr lang="en-US" dirty="0" smtClean="0"/>
              <a:t>your pulse quickens, you breathe faster, your muscles tense, your brain uses more oxygen and increases activity—all functions aimed at survival. </a:t>
            </a:r>
          </a:p>
          <a:p>
            <a:r>
              <a:rPr lang="en-US" dirty="0" smtClean="0"/>
              <a:t>In the short term, it can even boost the immune system.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reaction</a:t>
            </a:r>
            <a:endParaRPr lang="en-US" dirty="0"/>
          </a:p>
        </p:txBody>
      </p:sp>
      <p:pic>
        <p:nvPicPr>
          <p:cNvPr id="4" name="Content Placeholder 3" descr="s.jpg"/>
          <p:cNvPicPr>
            <a:picLocks noGrp="1" noChangeAspect="1"/>
          </p:cNvPicPr>
          <p:nvPr>
            <p:ph sz="quarter" idx="1"/>
          </p:nvPr>
        </p:nvPicPr>
        <p:blipFill>
          <a:blip r:embed="rId2" cstate="print"/>
          <a:stretch>
            <a:fillRect/>
          </a:stretch>
        </p:blipFill>
        <p:spPr>
          <a:xfrm>
            <a:off x="2209800" y="1524000"/>
            <a:ext cx="4687094" cy="487883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acute stress </a:t>
            </a:r>
            <a:endParaRPr lang="en-US" dirty="0"/>
          </a:p>
        </p:txBody>
      </p:sp>
      <p:sp>
        <p:nvSpPr>
          <p:cNvPr id="3" name="Content Placeholder 2"/>
          <p:cNvSpPr>
            <a:spLocks noGrp="1"/>
          </p:cNvSpPr>
          <p:nvPr>
            <p:ph sz="quarter" idx="1"/>
          </p:nvPr>
        </p:nvSpPr>
        <p:spPr/>
        <p:txBody>
          <a:bodyPr>
            <a:normAutofit fontScale="92500" lnSpcReduction="20000"/>
          </a:bodyPr>
          <a:lstStyle/>
          <a:p>
            <a:pPr fontAlgn="base"/>
            <a:r>
              <a:rPr lang="en-US" u="sng" dirty="0" smtClean="0"/>
              <a:t>emotional distress-</a:t>
            </a:r>
            <a:r>
              <a:rPr lang="en-US" dirty="0" smtClean="0"/>
              <a:t>-some combination of anger or irritability, anxiety, and depression, the three stress emotions;</a:t>
            </a:r>
          </a:p>
          <a:p>
            <a:pPr fontAlgn="base"/>
            <a:r>
              <a:rPr lang="en-US" u="sng" dirty="0" smtClean="0"/>
              <a:t>muscular problems </a:t>
            </a:r>
            <a:r>
              <a:rPr lang="en-US" dirty="0" smtClean="0"/>
              <a:t>including tension headache, back pain, jaw pain, and the muscular tensions that lead to pulled muscles and tendon and ligament problems;</a:t>
            </a:r>
          </a:p>
          <a:p>
            <a:pPr fontAlgn="base"/>
            <a:r>
              <a:rPr lang="en-US" u="sng" dirty="0" smtClean="0"/>
              <a:t>stomach, gut and bowel problems</a:t>
            </a:r>
            <a:r>
              <a:rPr lang="en-US" dirty="0" smtClean="0"/>
              <a:t> such as heartburn, acid stomach, flatulence, diarrhea, constipation, and irritable bowel syndrome;</a:t>
            </a:r>
          </a:p>
          <a:p>
            <a:pPr fontAlgn="base"/>
            <a:r>
              <a:rPr lang="en-US" dirty="0" smtClean="0"/>
              <a:t>transient over arousal leads to </a:t>
            </a:r>
            <a:r>
              <a:rPr lang="en-US" u="sng" dirty="0" smtClean="0"/>
              <a:t>elevation in blood pressure, rapid heartbeat, sweaty palms, heart palpitations, dizziness, migraine headaches, cold hands or feet, shortness of breath, and chest pain</a:t>
            </a: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stress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body's stress-response system is usually self-regulating. </a:t>
            </a:r>
          </a:p>
          <a:p>
            <a:r>
              <a:rPr lang="en-US" dirty="0" smtClean="0"/>
              <a:t>It decreases hormone levels and enables your body to return to normal once a perceived threat has passed. </a:t>
            </a:r>
          </a:p>
          <a:p>
            <a:r>
              <a:rPr lang="en-US" dirty="0" smtClean="0"/>
              <a:t>As adrenaline and </a:t>
            </a:r>
            <a:r>
              <a:rPr lang="en-US" dirty="0" err="1" smtClean="0"/>
              <a:t>cortisol</a:t>
            </a:r>
            <a:r>
              <a:rPr lang="en-US" dirty="0" smtClean="0"/>
              <a:t> levels drop, heart rate and blood pressure return to baseline levels, and other systems resume their regular activities.</a:t>
            </a:r>
          </a:p>
          <a:p>
            <a:r>
              <a:rPr lang="en-US" dirty="0" smtClean="0"/>
              <a:t>But when the stressors of your life are always present, leaving you constantly feeling stressed, tense, nervous or on edge, that fight-or-flight reaction stays turned 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stress</a:t>
            </a:r>
            <a:endParaRPr lang="en-US" dirty="0"/>
          </a:p>
        </p:txBody>
      </p:sp>
      <p:sp>
        <p:nvSpPr>
          <p:cNvPr id="3" name="Content Placeholder 2"/>
          <p:cNvSpPr>
            <a:spLocks noGrp="1"/>
          </p:cNvSpPr>
          <p:nvPr>
            <p:ph sz="quarter" idx="1"/>
          </p:nvPr>
        </p:nvSpPr>
        <p:spPr/>
        <p:txBody>
          <a:bodyPr>
            <a:normAutofit/>
          </a:bodyPr>
          <a:lstStyle/>
          <a:p>
            <a:pPr fontAlgn="base"/>
            <a:r>
              <a:rPr lang="en-US" dirty="0" smtClean="0"/>
              <a:t>Chronic stress comes when a person never sees a way out of a miserable situation, it's the stress of poverty, of dysfunctional families, of being trapped in an unhappy marriage or in a despised job or career. </a:t>
            </a:r>
          </a:p>
          <a:p>
            <a:pPr fontAlgn="base"/>
            <a:endParaRPr lang="en-US" dirty="0" smtClean="0"/>
          </a:p>
          <a:p>
            <a:pPr fontAlgn="base"/>
            <a:r>
              <a:rPr lang="en-US" dirty="0" smtClean="0"/>
              <a:t>The worst aspect of chronic stress is that people get used to it. </a:t>
            </a:r>
            <a:r>
              <a:rPr lang="en-US" b="1" dirty="0" smtClean="0"/>
              <a:t>They forget it's there</a:t>
            </a:r>
            <a:r>
              <a:rPr lang="en-US" dirty="0" smtClean="0"/>
              <a:t>. People are immediately aware of acute stress because it is new; they ignore chronic stress because it is old, familiar, and sometimes, almost comfortable.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stress and health</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The long-term activation of the stress-response system — and the subsequent overexposure to </a:t>
            </a:r>
            <a:r>
              <a:rPr lang="en-US" dirty="0" err="1" smtClean="0"/>
              <a:t>cortisol</a:t>
            </a:r>
            <a:r>
              <a:rPr lang="en-US" dirty="0" smtClean="0"/>
              <a:t> and other stress hormones — can disrupt almost all your body's processes. </a:t>
            </a:r>
          </a:p>
          <a:p>
            <a:pPr>
              <a:buNone/>
            </a:pPr>
            <a:r>
              <a:rPr lang="en-US" dirty="0" smtClean="0"/>
              <a:t>This increases the risk of numerous health problems, including:</a:t>
            </a:r>
          </a:p>
          <a:p>
            <a:r>
              <a:rPr lang="en-US" dirty="0" smtClean="0"/>
              <a:t>Heart disease</a:t>
            </a:r>
          </a:p>
          <a:p>
            <a:r>
              <a:rPr lang="en-US" dirty="0" smtClean="0"/>
              <a:t>Sleep problems</a:t>
            </a:r>
          </a:p>
          <a:p>
            <a:r>
              <a:rPr lang="en-US" dirty="0" smtClean="0"/>
              <a:t>Digestive problems</a:t>
            </a:r>
          </a:p>
          <a:p>
            <a:r>
              <a:rPr lang="en-US" dirty="0" smtClean="0"/>
              <a:t>Depression</a:t>
            </a:r>
          </a:p>
          <a:p>
            <a:r>
              <a:rPr lang="en-US" dirty="0" smtClean="0"/>
              <a:t>Obesity</a:t>
            </a:r>
          </a:p>
          <a:p>
            <a:r>
              <a:rPr lang="en-US" dirty="0" smtClean="0"/>
              <a:t>Memory impairment</a:t>
            </a:r>
          </a:p>
          <a:p>
            <a:r>
              <a:rPr lang="en-US" dirty="0" smtClean="0"/>
              <a:t>Worsening of skin conditions, such as eczema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Can psychological stress cause cancer?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Although stress can cause a number of physical health problems, </a:t>
            </a:r>
            <a:r>
              <a:rPr lang="en-US" b="1" dirty="0" smtClean="0">
                <a:solidFill>
                  <a:srgbClr val="FF0000"/>
                </a:solidFill>
              </a:rPr>
              <a:t>the evidence that it can cause cancer is weak</a:t>
            </a:r>
            <a:r>
              <a:rPr lang="en-US" dirty="0" smtClean="0"/>
              <a:t>. Some studies have indicated a link between various psychological factors and an increased risk of developing cancer, but others have not.</a:t>
            </a:r>
          </a:p>
          <a:p>
            <a:r>
              <a:rPr lang="en-US" dirty="0" smtClean="0"/>
              <a:t>Apparent links between psychological stress and cancer could arise in several ways. For example, people under stress may develop certain behaviors, such as smoking, overeating, or drinking alcohol, which increase a person’s risk for cancer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96</TotalTime>
  <Words>1005</Words>
  <Application>Microsoft Office PowerPoint</Application>
  <PresentationFormat>On-screen Show (4:3)</PresentationFormat>
  <Paragraphs>106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Stress and health</vt:lpstr>
      <vt:lpstr>What is stress</vt:lpstr>
      <vt:lpstr>How does stress affect the body</vt:lpstr>
      <vt:lpstr>Stress reaction</vt:lpstr>
      <vt:lpstr>Symptoms of acute stress </vt:lpstr>
      <vt:lpstr>Chronic stress</vt:lpstr>
      <vt:lpstr>Chronic stress</vt:lpstr>
      <vt:lpstr>Chronic stress and health</vt:lpstr>
      <vt:lpstr>Can psychological stress cause cancer?</vt:lpstr>
      <vt:lpstr>Why you react to life stressors the way you do</vt:lpstr>
      <vt:lpstr>Learning to react to life stressors in a healthy way</vt:lpstr>
      <vt:lpstr>Slide 12</vt:lpstr>
      <vt:lpstr>Depression</vt:lpstr>
      <vt:lpstr>What is depression?</vt:lpstr>
      <vt:lpstr>What is depression</vt:lpstr>
      <vt:lpstr>Symptoms of depression</vt:lpstr>
      <vt:lpstr>Symptoms of depression</vt:lpstr>
      <vt:lpstr>What causes depression?</vt:lpstr>
      <vt:lpstr>What causes depression</vt:lpstr>
      <vt:lpstr>Can giving birth cause depression?</vt:lpstr>
      <vt:lpstr>Treating depression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and health</dc:title>
  <dc:creator>Nadia</dc:creator>
  <cp:lastModifiedBy>Omar</cp:lastModifiedBy>
  <cp:revision>17</cp:revision>
  <dcterms:created xsi:type="dcterms:W3CDTF">2006-08-16T00:00:00Z</dcterms:created>
  <dcterms:modified xsi:type="dcterms:W3CDTF">2013-03-07T19:31:34Z</dcterms:modified>
</cp:coreProperties>
</file>